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7" r:id="rId1"/>
  </p:sldMasterIdLst>
  <p:notesMasterIdLst>
    <p:notesMasterId r:id="rId35"/>
  </p:notesMasterIdLst>
  <p:sldIdLst>
    <p:sldId id="267" r:id="rId2"/>
    <p:sldId id="271" r:id="rId3"/>
    <p:sldId id="269" r:id="rId4"/>
    <p:sldId id="268" r:id="rId5"/>
    <p:sldId id="263" r:id="rId6"/>
    <p:sldId id="270" r:id="rId7"/>
    <p:sldId id="260" r:id="rId8"/>
    <p:sldId id="262" r:id="rId9"/>
    <p:sldId id="261" r:id="rId10"/>
    <p:sldId id="278" r:id="rId11"/>
    <p:sldId id="279" r:id="rId12"/>
    <p:sldId id="282" r:id="rId13"/>
    <p:sldId id="283" r:id="rId14"/>
    <p:sldId id="285" r:id="rId15"/>
    <p:sldId id="284" r:id="rId16"/>
    <p:sldId id="286" r:id="rId17"/>
    <p:sldId id="291" r:id="rId18"/>
    <p:sldId id="289" r:id="rId19"/>
    <p:sldId id="292" r:id="rId20"/>
    <p:sldId id="280" r:id="rId21"/>
    <p:sldId id="274" r:id="rId22"/>
    <p:sldId id="281" r:id="rId23"/>
    <p:sldId id="272" r:id="rId24"/>
    <p:sldId id="287" r:id="rId25"/>
    <p:sldId id="288" r:id="rId26"/>
    <p:sldId id="293" r:id="rId27"/>
    <p:sldId id="290" r:id="rId28"/>
    <p:sldId id="256" r:id="rId29"/>
    <p:sldId id="258" r:id="rId30"/>
    <p:sldId id="257" r:id="rId31"/>
    <p:sldId id="259" r:id="rId32"/>
    <p:sldId id="294" r:id="rId33"/>
    <p:sldId id="295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908998-D67C-4383-8C22-2D4106A48D9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041F6-857B-4DA1-AA21-01728ABC8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2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44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38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168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62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  <a:p>
            <a:r>
              <a:rPr lang="en-US" dirty="0"/>
              <a:t>Rules:  https://www.srca.nm.gov/parts/title16/16.022.0023.html E(8)</a:t>
            </a:r>
          </a:p>
          <a:p>
            <a:r>
              <a:rPr lang="en-US" dirty="0"/>
              <a:t>Law:  https://nmonesource.com/nmos/nmsa/en/item/4397/index.do#61-9-17.1 6(B)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47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837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829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67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791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636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427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Frost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27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Rinaldi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1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56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16.22.25.8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Only a complete application will be considered.  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board may request additional information from the applicant to verify or confirm the information in the application.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67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730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b="1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16.22.25.8 </a:t>
            </a:r>
            <a:r>
              <a:rPr lang="en-US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Only a complete application will be considered.  </a:t>
            </a:r>
            <a:r>
              <a:rPr lang="en-US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board may request additional information from the applicant to verify or confirm the information in the application.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39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54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0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07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485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 &amp; Rinaldi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893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Rinaldi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3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47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72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Rinaldi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209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7041F6-857B-4DA1-AA21-01728ABC8D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4843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63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4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73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91142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8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28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6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76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45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9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FCA3ACEB-D0B0-42D1-A1F7-7380FD35A170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389A0E56-4CAE-47FB-8E36-A4D6A36568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466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Jennifer.Rodgers@rld.nm.gov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newmexico.pmpaware.net/identities/new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mailto:daubney.harper@gmail.com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36C9F7-EED9-AA5D-9005-CA679FB8B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3143975"/>
          </a:xfrm>
        </p:spPr>
        <p:txBody>
          <a:bodyPr>
            <a:normAutofit/>
          </a:bodyPr>
          <a:lstStyle/>
          <a:p>
            <a:r>
              <a:rPr lang="en-US" sz="5400" dirty="0"/>
              <a:t>Prescribing Psychology Licensure in New Mexico: The path from the classroom to the clinic. 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285ACAE-CE55-0F6B-5DB1-4BC458A76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2381"/>
            <a:ext cx="9144000" cy="1655762"/>
          </a:xfrm>
        </p:spPr>
        <p:txBody>
          <a:bodyPr>
            <a:normAutofit/>
          </a:bodyPr>
          <a:lstStyle/>
          <a:p>
            <a:r>
              <a:rPr lang="en-US" dirty="0"/>
              <a:t>R. Brock Frost, PhD, MSCP, ABPP-CN</a:t>
            </a:r>
          </a:p>
          <a:p>
            <a:r>
              <a:rPr lang="en-US" dirty="0"/>
              <a:t>&amp; </a:t>
            </a:r>
          </a:p>
          <a:p>
            <a:r>
              <a:rPr lang="it-IT" dirty="0"/>
              <a:t>Robert C. Rinaldi, PhD, MACP</a:t>
            </a:r>
          </a:p>
        </p:txBody>
      </p:sp>
    </p:spTree>
    <p:extLst>
      <p:ext uri="{BB962C8B-B14F-4D97-AF65-F5344CB8AC3E}">
        <p14:creationId xmlns:p14="http://schemas.microsoft.com/office/powerpoint/2010/main" val="2429912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81737-1F3E-99D9-57BE-13189436F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The Three Phases of Training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3A3267D-5B3E-F062-5713-B0396B0484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698" b="16698"/>
          <a:stretch>
            <a:fillRect/>
          </a:stretch>
        </p:blipFill>
        <p:spPr>
          <a:xfrm>
            <a:off x="0" y="1"/>
            <a:ext cx="11292840" cy="520766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EBEEAC-D4A8-84DA-34BE-BFE711AD5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11240" y="1334737"/>
            <a:ext cx="5070359" cy="25986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B0F0"/>
                </a:solidFill>
              </a:rPr>
              <a:t>Pre-Conditional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r>
              <a:rPr lang="en-US" sz="3600" b="1" dirty="0">
                <a:solidFill>
                  <a:srgbClr val="00B0F0"/>
                </a:solidFill>
              </a:rPr>
              <a:t>Conditional</a:t>
            </a:r>
          </a:p>
          <a:p>
            <a:pPr algn="ctr"/>
            <a:endParaRPr lang="en-US" sz="3600" b="1" dirty="0">
              <a:solidFill>
                <a:srgbClr val="00B0F0"/>
              </a:solidFill>
            </a:endParaRPr>
          </a:p>
          <a:p>
            <a:pPr algn="ctr"/>
            <a:r>
              <a:rPr lang="en-US" sz="3600" b="1" dirty="0">
                <a:solidFill>
                  <a:srgbClr val="00B0F0"/>
                </a:solidFill>
              </a:rPr>
              <a:t>Prescriptive</a:t>
            </a:r>
          </a:p>
        </p:txBody>
      </p:sp>
    </p:spTree>
    <p:extLst>
      <p:ext uri="{BB962C8B-B14F-4D97-AF65-F5344CB8AC3E}">
        <p14:creationId xmlns:p14="http://schemas.microsoft.com/office/powerpoint/2010/main" val="12737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Applicant and </a:t>
            </a:r>
            <a:r>
              <a:rPr lang="en-US" dirty="0" err="1"/>
              <a:t>RxP</a:t>
            </a:r>
            <a:r>
              <a:rPr lang="en-US" dirty="0"/>
              <a:t> training qualifications (see 16.22.23.8, A-C  NMAC)</a:t>
            </a:r>
          </a:p>
          <a:p>
            <a:endParaRPr lang="en-US" dirty="0"/>
          </a:p>
          <a:p>
            <a:r>
              <a:rPr lang="en-US" dirty="0"/>
              <a:t>Hold an unrestricted license to practice psychology in New Mexico</a:t>
            </a:r>
          </a:p>
          <a:p>
            <a:endParaRPr lang="en-US" dirty="0"/>
          </a:p>
          <a:p>
            <a:r>
              <a:rPr lang="en-US" dirty="0"/>
              <a:t>Eighty hour practicum in clinical assessment and pathophysiology</a:t>
            </a:r>
          </a:p>
          <a:p>
            <a:endParaRPr lang="en-US" dirty="0"/>
          </a:p>
          <a:p>
            <a:r>
              <a:rPr lang="en-US" dirty="0"/>
              <a:t>Four-hundred hour practicum</a:t>
            </a:r>
          </a:p>
        </p:txBody>
      </p:sp>
    </p:spTree>
    <p:extLst>
      <p:ext uri="{BB962C8B-B14F-4D97-AF65-F5344CB8AC3E}">
        <p14:creationId xmlns:p14="http://schemas.microsoft.com/office/powerpoint/2010/main" val="185080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80-hour practicum in clinical assessment and pathophysiology</a:t>
            </a:r>
          </a:p>
          <a:p>
            <a:pPr lvl="1"/>
            <a:r>
              <a:rPr lang="en-US" dirty="0"/>
              <a:t>The 80 hour practicum shall provide the opportunity for the applicant to observe and demonstrate competence in physical and health assessment techniques within a medical setting </a:t>
            </a:r>
            <a:r>
              <a:rPr lang="en-US" b="1" i="1" dirty="0"/>
              <a:t>under the supervision of a physician</a:t>
            </a:r>
            <a:r>
              <a:rPr lang="en-US" dirty="0"/>
              <a:t>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80 hour practicum shall be completed in a timeframe of full-time over 2 weeks to 30 weeks.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supervising physician </a:t>
            </a:r>
            <a:r>
              <a:rPr lang="en-US" b="1" dirty="0"/>
              <a:t>and</a:t>
            </a:r>
            <a:r>
              <a:rPr lang="en-US" dirty="0"/>
              <a:t> the training director of the psychopharmacology training program shall certify in writing that the applicant: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assessed a diverse and significantly medically ill patient population;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observed the progression of illness and continuity of care of individual patients;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adequately assessed vital signs;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demonstrated competent laboratory assessment; and</a:t>
            </a:r>
          </a:p>
          <a:p>
            <a:pPr marL="1371600" lvl="2" indent="-457200">
              <a:buFont typeface="+mj-lt"/>
              <a:buAutoNum type="alphaLcParenR"/>
            </a:pPr>
            <a:r>
              <a:rPr lang="en-US" dirty="0"/>
              <a:t>successfully completed the 80-hour practicum.</a:t>
            </a:r>
          </a:p>
        </p:txBody>
      </p:sp>
    </p:spTree>
    <p:extLst>
      <p:ext uri="{BB962C8B-B14F-4D97-AF65-F5344CB8AC3E}">
        <p14:creationId xmlns:p14="http://schemas.microsoft.com/office/powerpoint/2010/main" val="370070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Four-hundred hour practicum</a:t>
            </a:r>
          </a:p>
          <a:p>
            <a:pPr lvl="1"/>
            <a:r>
              <a:rPr lang="en-US" dirty="0"/>
              <a:t>400 hours treating at least 100 unique patients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four-hundred hours shall refer to 400 face-to-face hours  </a:t>
            </a:r>
          </a:p>
          <a:p>
            <a:pPr lvl="2"/>
            <a:r>
              <a:rPr lang="en-US" dirty="0"/>
              <a:t>The 400 face-to-face hours shall include only: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dirty="0"/>
              <a:t>time spent with patients to provide evaluation and treatment for medical psychopharmacotherapy of patients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dirty="0"/>
              <a:t>time spent in collaboration with the patient’s treating health care practitioner(s)</a:t>
            </a:r>
          </a:p>
          <a:p>
            <a:pPr marL="1714500" lvl="3" indent="-342900">
              <a:buFont typeface="+mj-lt"/>
              <a:buAutoNum type="arabicPeriod"/>
            </a:pPr>
            <a:endParaRPr lang="en-US" dirty="0"/>
          </a:p>
          <a:p>
            <a:pPr lvl="1"/>
            <a:r>
              <a:rPr lang="en-US" dirty="0"/>
              <a:t>Patient population needs to be as diverse as possible</a:t>
            </a:r>
          </a:p>
        </p:txBody>
      </p:sp>
    </p:spTree>
    <p:extLst>
      <p:ext uri="{BB962C8B-B14F-4D97-AF65-F5344CB8AC3E}">
        <p14:creationId xmlns:p14="http://schemas.microsoft.com/office/powerpoint/2010/main" val="174856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Four-hundred hour practicum (documentation)</a:t>
            </a:r>
          </a:p>
          <a:p>
            <a:pPr lvl="1"/>
            <a:r>
              <a:rPr lang="en-US" dirty="0"/>
              <a:t>The applicant and the training program shall maintain a log on patients seen, which shall include: </a:t>
            </a:r>
          </a:p>
          <a:p>
            <a:pPr lvl="2"/>
            <a:r>
              <a:rPr lang="en-US" dirty="0"/>
              <a:t>a coded identification number for the patient</a:t>
            </a:r>
          </a:p>
          <a:p>
            <a:pPr lvl="2"/>
            <a:r>
              <a:rPr lang="en-US" dirty="0"/>
              <a:t>patient’s age</a:t>
            </a:r>
          </a:p>
          <a:p>
            <a:pPr lvl="2"/>
            <a:r>
              <a:rPr lang="en-US" dirty="0"/>
              <a:t>gender</a:t>
            </a:r>
          </a:p>
          <a:p>
            <a:pPr lvl="2"/>
            <a:r>
              <a:rPr lang="en-US" dirty="0"/>
              <a:t>diagnosis</a:t>
            </a:r>
          </a:p>
          <a:p>
            <a:pPr lvl="2"/>
            <a:r>
              <a:rPr lang="en-US" dirty="0"/>
              <a:t>date and time seen</a:t>
            </a:r>
          </a:p>
          <a:p>
            <a:pPr lvl="2"/>
            <a:r>
              <a:rPr lang="en-US" dirty="0"/>
              <a:t>amount of time seen for psychopharmacotherapy</a:t>
            </a:r>
          </a:p>
          <a:p>
            <a:pPr marL="914400" lvl="2" indent="0">
              <a:buNone/>
            </a:pPr>
            <a:r>
              <a:rPr lang="en-US" dirty="0"/>
              <a:t> </a:t>
            </a:r>
          </a:p>
          <a:p>
            <a:pPr lvl="2"/>
            <a:r>
              <a:rPr lang="en-US" dirty="0"/>
              <a:t>The log shall be available to the </a:t>
            </a:r>
            <a:r>
              <a:rPr lang="en-US" dirty="0" err="1"/>
              <a:t>RxP</a:t>
            </a:r>
            <a:r>
              <a:rPr lang="en-US" dirty="0"/>
              <a:t> application committee or the board upon request</a:t>
            </a:r>
          </a:p>
          <a:p>
            <a:pPr lvl="2"/>
            <a:r>
              <a:rPr lang="en-US" dirty="0"/>
              <a:t>The log shall contain the name and signature of the supervisor</a:t>
            </a:r>
          </a:p>
        </p:txBody>
      </p:sp>
    </p:spTree>
    <p:extLst>
      <p:ext uri="{BB962C8B-B14F-4D97-AF65-F5344CB8AC3E}">
        <p14:creationId xmlns:p14="http://schemas.microsoft.com/office/powerpoint/2010/main" val="415268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Four-hundred hour practicum (supervision)</a:t>
            </a:r>
          </a:p>
          <a:p>
            <a:pPr lvl="1"/>
            <a:r>
              <a:rPr lang="en-US" dirty="0"/>
              <a:t>A psychiatrist or other appropriately trained physician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One-to-one supervision shall be provided either face-to-face, </a:t>
            </a:r>
            <a:r>
              <a:rPr lang="en-US" b="1" i="1" dirty="0"/>
              <a:t>telephonically</a:t>
            </a:r>
            <a:r>
              <a:rPr lang="en-US" dirty="0"/>
              <a:t> or by video conference (the law and the rules are not consistent)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primary supervising physician shall conduct a formal, written evaluation on at least two occasions, at the midpoint and at the end of the practicum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practicum shall be completed in a period of time of not less than six months and not more than three years</a:t>
            </a:r>
          </a:p>
        </p:txBody>
      </p:sp>
    </p:spTree>
    <p:extLst>
      <p:ext uri="{BB962C8B-B14F-4D97-AF65-F5344CB8AC3E}">
        <p14:creationId xmlns:p14="http://schemas.microsoft.com/office/powerpoint/2010/main" val="23936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Pre-Conditional (Practicum)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National Examination</a:t>
            </a:r>
          </a:p>
          <a:p>
            <a:pPr lvl="1"/>
            <a:r>
              <a:rPr lang="en-US" dirty="0"/>
              <a:t>Applicant must pass the Psychopharmacology Examination for Psychologists (PEP), administered and maintained by the Association of State and Provincial Psychology Boards (ASPPB).</a:t>
            </a:r>
          </a:p>
        </p:txBody>
      </p:sp>
    </p:spTree>
    <p:extLst>
      <p:ext uri="{BB962C8B-B14F-4D97-AF65-F5344CB8AC3E}">
        <p14:creationId xmlns:p14="http://schemas.microsoft.com/office/powerpoint/2010/main" val="193421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Phases of Training: Conditional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2 year supervised practice)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conditional prescribing psychologist shall see </a:t>
            </a:r>
            <a:r>
              <a:rPr lang="en-US" b="1" i="1" dirty="0"/>
              <a:t>a minimum of 50 separate patients</a:t>
            </a:r>
            <a:r>
              <a:rPr lang="en-US" dirty="0"/>
              <a:t> within the two-year period who are seen </a:t>
            </a:r>
            <a:r>
              <a:rPr lang="en-US" b="1" i="1" dirty="0"/>
              <a:t>for the purpose of evaluation and treatment with psychotropic medication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689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Conditional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Summary reports (documentation)</a:t>
            </a:r>
          </a:p>
          <a:p>
            <a:pPr lvl="1"/>
            <a:r>
              <a:rPr lang="en-US" dirty="0"/>
              <a:t>“identification code for patients” (16.22.24.10  NMAC)</a:t>
            </a:r>
          </a:p>
          <a:p>
            <a:pPr lvl="1"/>
            <a:endParaRPr lang="en-US" dirty="0"/>
          </a:p>
          <a:p>
            <a:r>
              <a:rPr lang="en-US" dirty="0"/>
              <a:t>What are summary reports?</a:t>
            </a:r>
          </a:p>
          <a:p>
            <a:pPr lvl="1"/>
            <a:r>
              <a:rPr lang="en-US" dirty="0"/>
              <a:t>No explicit direction in the rules</a:t>
            </a:r>
          </a:p>
          <a:p>
            <a:pPr lvl="1"/>
            <a:r>
              <a:rPr lang="en-US" dirty="0"/>
              <a:t>However, in application, this has been interpreted as generally being consistent with the logs required during the 400/100 practicum</a:t>
            </a:r>
          </a:p>
        </p:txBody>
      </p:sp>
    </p:spTree>
    <p:extLst>
      <p:ext uri="{BB962C8B-B14F-4D97-AF65-F5344CB8AC3E}">
        <p14:creationId xmlns:p14="http://schemas.microsoft.com/office/powerpoint/2010/main" val="91034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Conditional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Elements of Patient Charts – Chart Review (documentation)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full medical history and family history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mental status examination and complete differential diagnosis of the patient by the conditional prescribing psychologist;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risk factors for the diagnostic condition were identified, including absence of drug, alcohol, suicide and homicide;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drug and food allergies;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patient medications;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patient education on prescription, including evidence of informed consent to treatment;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appropriate laboratory tests ordered and reviewed;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patient’s diagnosis;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adequate dosing requirements for prescription;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treatment, including psychopharmacotherapy and psychotherapy, adverse affects from prescriptions, documentation of outcome measures for prescriptions;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progress notes;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follow-up plan, including a discharge plan, 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documentation of collaboration with the patient’s treating health care practitioner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Documentation of informed consent</a:t>
            </a:r>
          </a:p>
        </p:txBody>
      </p:sp>
    </p:spTree>
    <p:extLst>
      <p:ext uri="{BB962C8B-B14F-4D97-AF65-F5344CB8AC3E}">
        <p14:creationId xmlns:p14="http://schemas.microsoft.com/office/powerpoint/2010/main" val="67398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B262A-05C5-9634-9DE9-AE0171252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056E4-14BD-274E-F11D-104E63D6D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Drs. Rinaldi and Frost do not have any direct conflicts of interest associated with this talk.</a:t>
            </a:r>
          </a:p>
          <a:p>
            <a:endParaRPr lang="en-US" dirty="0"/>
          </a:p>
          <a:p>
            <a:r>
              <a:rPr lang="en-US" dirty="0"/>
              <a:t>Although Drs. Rinaldi and Frost are affiliated with the New Mexico Board of Psychologist Examiners (</a:t>
            </a:r>
            <a:r>
              <a:rPr lang="en-US" dirty="0" err="1"/>
              <a:t>BoPE</a:t>
            </a:r>
            <a:r>
              <a:rPr lang="en-US" dirty="0"/>
              <a:t>), the </a:t>
            </a:r>
            <a:r>
              <a:rPr lang="en-US" dirty="0" err="1"/>
              <a:t>BoPE</a:t>
            </a:r>
            <a:r>
              <a:rPr lang="en-US" dirty="0"/>
              <a:t> is a deliberative body and Drs. Rinaldi and Frost do not necessarily represent the views of the </a:t>
            </a:r>
            <a:r>
              <a:rPr lang="en-US" dirty="0" err="1"/>
              <a:t>BoPE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presentation is a good faith effort to provide education about New Mexico’s prescriptive authority for psychologists law and regulations. If you have specific legal questions, we recommend that you consult a lawyer.</a:t>
            </a:r>
          </a:p>
        </p:txBody>
      </p:sp>
    </p:spTree>
    <p:extLst>
      <p:ext uri="{BB962C8B-B14F-4D97-AF65-F5344CB8AC3E}">
        <p14:creationId xmlns:p14="http://schemas.microsoft.com/office/powerpoint/2010/main" val="34285136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Three Phases of Training: Conditional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/>
              <a:t>2 year supervised practice)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Supervision (16.22.24.10 NMAC)</a:t>
            </a:r>
          </a:p>
          <a:p>
            <a:pPr lvl="1"/>
            <a:r>
              <a:rPr lang="en-US" dirty="0"/>
              <a:t>The conditional prescribing psychologist shall be </a:t>
            </a:r>
            <a:r>
              <a:rPr lang="en-US" b="1" i="1" dirty="0"/>
              <a:t>supervised by an independently licensed prescribing clinician </a:t>
            </a:r>
            <a:r>
              <a:rPr lang="en-US" dirty="0"/>
              <a:t>knowledgeable of the administration of psychotropic medication.</a:t>
            </a:r>
          </a:p>
          <a:p>
            <a:pPr lvl="2"/>
            <a:r>
              <a:rPr lang="en-US" dirty="0"/>
              <a:t>Supervision must occur in a one-to-one basis for at least four hours a month and should total at least 46 hours of one-to-one supervision per year (92 total hours)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One-to-one supervision must be provided either face-to-face, telephonically, or by tele-video live communication.</a:t>
            </a:r>
          </a:p>
          <a:p>
            <a:pPr lvl="2"/>
            <a:endParaRPr lang="en-US" dirty="0"/>
          </a:p>
          <a:p>
            <a:pPr lvl="2"/>
            <a:r>
              <a:rPr lang="en-US" dirty="0"/>
              <a:t>Each supervising independently licensed prescribing clinician shall maintain a </a:t>
            </a:r>
            <a:r>
              <a:rPr lang="en-US" b="1" dirty="0">
                <a:solidFill>
                  <a:srgbClr val="C00000"/>
                </a:solidFill>
              </a:rPr>
              <a:t>supervision log</a:t>
            </a:r>
            <a:r>
              <a:rPr lang="en-US" dirty="0"/>
              <a:t> containing: 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the dates, duration, and place or method of supervision 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the same identification code for patients as used by the psychologist with a conditional prescribing certificate in the summary reports 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</a:rPr>
              <a:t>a brief description of the content of supervision</a:t>
            </a:r>
          </a:p>
        </p:txBody>
      </p:sp>
    </p:spTree>
    <p:extLst>
      <p:ext uri="{BB962C8B-B14F-4D97-AF65-F5344CB8AC3E}">
        <p14:creationId xmlns:p14="http://schemas.microsoft.com/office/powerpoint/2010/main" val="381011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9D75D-11F6-456C-78FA-2AD43664F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Provide Supervision?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A40FD1-0E03-A85B-1BDD-D905199773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Practicum (80 &amp; 400/100)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5259F4-A59A-72F3-25F9-BC0C39DFF38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Licensed Physician</a:t>
            </a:r>
          </a:p>
          <a:p>
            <a:pPr lvl="1"/>
            <a:r>
              <a:rPr lang="en-US" dirty="0"/>
              <a:t>psychiatrist</a:t>
            </a:r>
          </a:p>
          <a:p>
            <a:pPr lvl="1"/>
            <a:r>
              <a:rPr lang="en-US" dirty="0"/>
              <a:t>appropriately trained physician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sz="1100" dirty="0"/>
              <a:t>Section 61-9-17.1 NMSA 1978, &lt;https://nmonesource.com/nmos/nmsa/en/item/4397/index.do#61-9-17.1&gt;, retrieved on 11/11/2023.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252D67-32D0-19EC-B559-8432F1F00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Conditional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1FB69F-4457-8183-175C-BC1DBCDF3A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757928" cy="34105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Supervising Clinician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licensed physician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osteopathic physician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nurse practitioner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psychiatric nurse practitioner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clinical nurse specialist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pPr marL="457200" lvl="1" indent="0">
              <a:buNone/>
            </a:pPr>
            <a:r>
              <a:rPr lang="en-US" sz="1200" dirty="0"/>
              <a:t>Section 61-9-3 NMSA 1978, &lt;https://nmonesource.com/nmos/nmsa/en/item/4397/index.do#61-9-3&gt;, retrieved on 11/11/2023.</a:t>
            </a:r>
          </a:p>
          <a:p>
            <a:pPr marL="457200" lvl="1" indent="0">
              <a:buNone/>
            </a:pPr>
            <a:r>
              <a:rPr lang="en-US" sz="1200" dirty="0"/>
              <a:t>Section 61-9-17.1 NMSA 1978, &lt;https://nmonesource.com/nmos/nmsa/en/item/4397/index.do#61-9-17.1&gt;, retrieved on 11/11/2023.</a:t>
            </a:r>
          </a:p>
        </p:txBody>
      </p:sp>
    </p:spTree>
    <p:extLst>
      <p:ext uri="{BB962C8B-B14F-4D97-AF65-F5344CB8AC3E}">
        <p14:creationId xmlns:p14="http://schemas.microsoft.com/office/powerpoint/2010/main" val="2700006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Prescriptive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Maintain NM Board of Pharmacy License (every 3 years)</a:t>
            </a:r>
          </a:p>
          <a:p>
            <a:pPr lvl="1"/>
            <a:r>
              <a:rPr lang="en-US" dirty="0"/>
              <a:t>Controlled Substance License</a:t>
            </a:r>
          </a:p>
          <a:p>
            <a:pPr lvl="2"/>
            <a:r>
              <a:rPr lang="en-US" dirty="0"/>
              <a:t>2N, 3, 3N, 4, 5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Maintain DEA License (every 3 years)</a:t>
            </a:r>
          </a:p>
          <a:p>
            <a:pPr lvl="1"/>
            <a:r>
              <a:rPr lang="en-US" dirty="0"/>
              <a:t>2N, 3, 3N, 4, 5</a:t>
            </a:r>
          </a:p>
          <a:p>
            <a:pPr lvl="1"/>
            <a:endParaRPr lang="en-US" dirty="0"/>
          </a:p>
          <a:p>
            <a:r>
              <a:rPr lang="en-US" dirty="0"/>
              <a:t>Maintain Psychology License (every 2 years)</a:t>
            </a:r>
          </a:p>
          <a:p>
            <a:endParaRPr lang="en-US" dirty="0"/>
          </a:p>
          <a:p>
            <a:r>
              <a:rPr lang="en-US" dirty="0"/>
              <a:t>Maintain </a:t>
            </a:r>
            <a:r>
              <a:rPr lang="en-US" dirty="0" err="1"/>
              <a:t>RxP</a:t>
            </a:r>
            <a:r>
              <a:rPr lang="en-US" dirty="0"/>
              <a:t> License (every 2 years)</a:t>
            </a:r>
          </a:p>
          <a:p>
            <a:pPr lvl="1"/>
            <a:r>
              <a:rPr lang="en-US" b="1" dirty="0"/>
              <a:t>CE requirements</a:t>
            </a:r>
            <a:r>
              <a:rPr lang="en-US" dirty="0"/>
              <a:t>: 40 hours every two years out of the 60 hour CPE requirement must be in the area of psychopharmacology or psychopharmacotherapy (16.22.29 NMAC)</a:t>
            </a:r>
          </a:p>
          <a:p>
            <a:pPr lvl="1"/>
            <a:endParaRPr lang="en-US" dirty="0"/>
          </a:p>
          <a:p>
            <a:r>
              <a:rPr lang="en-US" dirty="0"/>
              <a:t>Maintain </a:t>
            </a:r>
            <a:r>
              <a:rPr lang="en-US" dirty="0" err="1"/>
              <a:t>RxP</a:t>
            </a:r>
            <a:r>
              <a:rPr lang="en-US" dirty="0"/>
              <a:t> Specific Malpractice Insurance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3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755B-912D-AAEA-95E7-8DDE706D0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CCFBE-D3BA-21E5-D1C4-BF56BA9204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>
              <a:buNone/>
            </a:pPr>
            <a:endParaRPr lang="en-US" sz="1050" dirty="0"/>
          </a:p>
          <a:p>
            <a:pPr marL="0" indent="0" algn="r">
              <a:buNone/>
            </a:pPr>
            <a:r>
              <a:rPr lang="en-US" sz="1050" dirty="0"/>
              <a:t>https://nmrldlpi.my.site.com/bcd/s/login/?language=en_US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C39C7-D21A-A1F0-77A0-FFD434AE8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179" y="1825625"/>
            <a:ext cx="7437641" cy="41214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BA6E96-B75D-719A-347E-A3E480321E4F}"/>
              </a:ext>
            </a:extLst>
          </p:cNvPr>
          <p:cNvSpPr txBox="1"/>
          <p:nvPr/>
        </p:nvSpPr>
        <p:spPr>
          <a:xfrm>
            <a:off x="1839400" y="2198273"/>
            <a:ext cx="85131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BEING UPDATED</a:t>
            </a:r>
          </a:p>
        </p:txBody>
      </p:sp>
    </p:spTree>
    <p:extLst>
      <p:ext uri="{BB962C8B-B14F-4D97-AF65-F5344CB8AC3E}">
        <p14:creationId xmlns:p14="http://schemas.microsoft.com/office/powerpoint/2010/main" val="18128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D211-9D96-AA38-7197-48FA88EC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Procedure: Conditional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EDE75-AE72-76FD-F74C-E9A60E7F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Application procedure, the applicant shall submit the following: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copy of the degree, certificate or certification of completion of a post-doctoral psychopharmacology training program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certification of successful completion of the 80 hour practicum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certification of successful completion of the general 400 hour practicum treating a minimum of 100 patients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evidence of passing the psychopharmacology examination for psychologists (PEP)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proposed supervisory plan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evidence of proof of insurance</a:t>
            </a:r>
          </a:p>
          <a:p>
            <a:pPr lvl="2"/>
            <a:r>
              <a:rPr lang="en-US" dirty="0"/>
              <a:t>coverage shall be no less than one million dollars per occurrence with an aggregate limit of three million dollars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non-refundable application fee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evidence of completion of a 3-hour training in New Mexico rules and laws applicable to prescribing psychologists</a:t>
            </a:r>
          </a:p>
        </p:txBody>
      </p:sp>
    </p:spTree>
    <p:extLst>
      <p:ext uri="{BB962C8B-B14F-4D97-AF65-F5344CB8AC3E}">
        <p14:creationId xmlns:p14="http://schemas.microsoft.com/office/powerpoint/2010/main" val="237387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D211-9D96-AA38-7197-48FA88EC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Procedure: Prescriptive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EDE75-AE72-76FD-F74C-E9A60E7F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application procedure, shall commence </a:t>
            </a:r>
            <a:r>
              <a:rPr lang="en-US" b="1" dirty="0"/>
              <a:t>no sooner than 60 days </a:t>
            </a:r>
            <a:r>
              <a:rPr lang="en-US" dirty="0"/>
              <a:t>and </a:t>
            </a:r>
            <a:r>
              <a:rPr lang="en-US" b="1" dirty="0"/>
              <a:t>no later than 10 days prior to expiration </a:t>
            </a:r>
            <a:r>
              <a:rPr lang="en-US" dirty="0"/>
              <a:t>of the conditional prescription certificate.</a:t>
            </a:r>
          </a:p>
          <a:p>
            <a:endParaRPr lang="en-US" dirty="0"/>
          </a:p>
          <a:p>
            <a:r>
              <a:rPr lang="en-US" dirty="0"/>
              <a:t>Application procedure, the applicant shall submit evidence satisfactory to the board that the applicant:</a:t>
            </a:r>
          </a:p>
          <a:p>
            <a:pPr lvl="1"/>
            <a:r>
              <a:rPr lang="en-US" dirty="0"/>
              <a:t>has been issued a conditional prescription certificate and has/will successfully complete two years of prescribing psychotropic medication, including supervision</a:t>
            </a:r>
          </a:p>
          <a:p>
            <a:pPr lvl="1"/>
            <a:r>
              <a:rPr lang="en-US" dirty="0"/>
              <a:t>holds an active and unrestricted license to practice psychology in New Mexico</a:t>
            </a:r>
          </a:p>
          <a:p>
            <a:pPr lvl="1"/>
            <a:r>
              <a:rPr lang="en-US" dirty="0"/>
              <a:t>has malpractice insurance</a:t>
            </a:r>
          </a:p>
          <a:p>
            <a:pPr lvl="1"/>
            <a:endParaRPr lang="en-US" dirty="0"/>
          </a:p>
          <a:p>
            <a:r>
              <a:rPr lang="en-US" dirty="0"/>
              <a:t>Peer review (10 charts)</a:t>
            </a:r>
          </a:p>
        </p:txBody>
      </p:sp>
    </p:spTree>
    <p:extLst>
      <p:ext uri="{BB962C8B-B14F-4D97-AF65-F5344CB8AC3E}">
        <p14:creationId xmlns:p14="http://schemas.microsoft.com/office/powerpoint/2010/main" val="38068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32AB-72A8-DDB5-1307-5CB56F26A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Three Phases of Training: Conditional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983AD-E271-E0A1-0569-C7374E232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Elements of Patient Charts – Chart Review (documentation)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full medical history and family history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mental status examination and complete differential diagnosis of the patient by the conditional prescribing psychologist;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risk factors for the diagnostic condition were identified, including absence of drug, alcohol, suicide and homicide;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drug and food allergies;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patient medications;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patient education on prescription, including evidence of informed consent to treatment;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appropriate laboratory tests ordered and reviewed;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the patient’s diagnosis;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adequate dosing requirements for prescription;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treatment, including psychopharmacotherapy and psychotherapy, adverse affects from prescriptions, documentation of outcome measures for prescriptions;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progress notes;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a follow-up plan, including a discharge plan, and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documentation of collaboration with the patient’s treating health care practitioner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Documentation of informed consent</a:t>
            </a:r>
          </a:p>
        </p:txBody>
      </p:sp>
    </p:spTree>
    <p:extLst>
      <p:ext uri="{BB962C8B-B14F-4D97-AF65-F5344CB8AC3E}">
        <p14:creationId xmlns:p14="http://schemas.microsoft.com/office/powerpoint/2010/main" val="3364119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DD211-9D96-AA38-7197-48FA88EC0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 Procedure: By Licensure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EDE75-AE72-76FD-F74C-E9A60E7FD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person who has been licensed or certified as a prescribing psychologist by another state, territorial possession of the United States, District of Columbia, or another country, for a minimum of 2 years, </a:t>
            </a:r>
            <a:r>
              <a:rPr lang="en-US" b="1" dirty="0"/>
              <a:t>may apply for a conditional prescription certificate.</a:t>
            </a:r>
          </a:p>
          <a:p>
            <a:endParaRPr lang="en-US" b="1" dirty="0"/>
          </a:p>
          <a:p>
            <a:r>
              <a:rPr lang="en-US" dirty="0"/>
              <a:t>See 16.22.25.11 NMAC for additional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70544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400" dirty="0"/>
              <a:t>New Mexico Board of Psychologist Examiners Board Members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US" dirty="0"/>
              <a:t>Kenneth Gilman, PhD– Chair, Albuquerque </a:t>
            </a:r>
          </a:p>
          <a:p>
            <a:pPr algn="l"/>
            <a:r>
              <a:rPr lang="en-US" dirty="0" err="1"/>
              <a:t>Merranda</a:t>
            </a:r>
            <a:r>
              <a:rPr lang="en-US" dirty="0"/>
              <a:t> </a:t>
            </a:r>
            <a:r>
              <a:rPr lang="en-US" dirty="0" err="1"/>
              <a:t>Merrin</a:t>
            </a:r>
            <a:r>
              <a:rPr lang="en-US" dirty="0"/>
              <a:t>, PhD, Las Cruces</a:t>
            </a:r>
          </a:p>
          <a:p>
            <a:pPr algn="l"/>
            <a:r>
              <a:rPr lang="en-US" dirty="0"/>
              <a:t>Nicole </a:t>
            </a:r>
            <a:r>
              <a:rPr lang="en-US" dirty="0" err="1"/>
              <a:t>Duranceaux</a:t>
            </a:r>
            <a:r>
              <a:rPr lang="en-US" dirty="0"/>
              <a:t>, PhD, Albuquerque</a:t>
            </a:r>
          </a:p>
          <a:p>
            <a:pPr algn="l"/>
            <a:r>
              <a:rPr lang="en-US" dirty="0"/>
              <a:t>David Ley, PhD, Albuquerque</a:t>
            </a:r>
          </a:p>
          <a:p>
            <a:pPr algn="l"/>
            <a:r>
              <a:rPr lang="en-US" dirty="0"/>
              <a:t>Robert Rinaldi, PhD, MACP, Santa Fe</a:t>
            </a:r>
          </a:p>
          <a:p>
            <a:pPr algn="l"/>
            <a:r>
              <a:rPr lang="en-US" dirty="0"/>
              <a:t>Mr.  </a:t>
            </a:r>
            <a:r>
              <a:rPr lang="en-US" dirty="0" err="1"/>
              <a:t>Mizel</a:t>
            </a:r>
            <a:r>
              <a:rPr lang="en-US" dirty="0"/>
              <a:t> Garcia, Public Member, Albuquerque </a:t>
            </a:r>
          </a:p>
          <a:p>
            <a:pPr algn="l"/>
            <a:r>
              <a:rPr lang="en-US" dirty="0"/>
              <a:t>Ms. Ann Marie Luna, Public Member, Fort Sumner</a:t>
            </a:r>
          </a:p>
          <a:p>
            <a:pPr algn="l"/>
            <a:r>
              <a:rPr lang="en-US" dirty="0"/>
              <a:t>Pilar Borneo, JD, </a:t>
            </a:r>
            <a:r>
              <a:rPr lang="en-US" dirty="0" err="1"/>
              <a:t>Asst</a:t>
            </a:r>
            <a:r>
              <a:rPr lang="en-US" dirty="0"/>
              <a:t> Attorney General</a:t>
            </a:r>
          </a:p>
          <a:p>
            <a:pPr algn="l"/>
            <a:r>
              <a:rPr lang="en-US" dirty="0"/>
              <a:t>Jennifer Rodgers, JD, Senior Board Administrator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(</a:t>
            </a:r>
            <a:r>
              <a:rPr lang="en-US" dirty="0" err="1"/>
              <a:t>BoPE</a:t>
            </a:r>
            <a:r>
              <a:rPr lang="en-US" dirty="0"/>
              <a:t> contact: </a:t>
            </a:r>
            <a:r>
              <a:rPr lang="en-US" dirty="0">
                <a:hlinkClick r:id="rId3"/>
              </a:rPr>
              <a:t>Jennifer.Rodgers@rld.nm.gov</a:t>
            </a:r>
            <a:r>
              <a:rPr lang="en-US" dirty="0"/>
              <a:t> or 505-476-4607)</a:t>
            </a:r>
          </a:p>
        </p:txBody>
      </p:sp>
    </p:spTree>
    <p:extLst>
      <p:ext uri="{BB962C8B-B14F-4D97-AF65-F5344CB8AC3E}">
        <p14:creationId xmlns:p14="http://schemas.microsoft.com/office/powerpoint/2010/main" val="2725697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NM Board of Psychologist Examiners</a:t>
            </a:r>
            <a:br>
              <a:rPr lang="en-US" dirty="0"/>
            </a:br>
            <a:r>
              <a:rPr lang="en-US" dirty="0" err="1"/>
              <a:t>RxP</a:t>
            </a:r>
            <a:r>
              <a:rPr lang="en-US" dirty="0"/>
              <a:t>-Related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Mexico </a:t>
            </a:r>
            <a:r>
              <a:rPr lang="en-US" dirty="0" err="1"/>
              <a:t>RxP</a:t>
            </a:r>
            <a:r>
              <a:rPr lang="en-US" dirty="0"/>
              <a:t> Licensure Committee</a:t>
            </a:r>
          </a:p>
          <a:p>
            <a:pPr lvl="1"/>
            <a:r>
              <a:rPr lang="en-US" dirty="0"/>
              <a:t>R. Brock Frost, PhD, MSCP, ABPP-CN, Chair</a:t>
            </a:r>
          </a:p>
          <a:p>
            <a:pPr lvl="1"/>
            <a:r>
              <a:rPr lang="en-US" dirty="0"/>
              <a:t>Robert Mayfield, PhD</a:t>
            </a:r>
          </a:p>
          <a:p>
            <a:pPr lvl="1"/>
            <a:r>
              <a:rPr lang="en-US" dirty="0"/>
              <a:t>Robert Rinaldi PhD, MACP</a:t>
            </a:r>
          </a:p>
          <a:p>
            <a:pPr lvl="1"/>
            <a:r>
              <a:rPr lang="en-US" dirty="0"/>
              <a:t>Don </a:t>
            </a:r>
            <a:r>
              <a:rPr lang="en-US" dirty="0" err="1"/>
              <a:t>Fineberg</a:t>
            </a:r>
            <a:r>
              <a:rPr lang="en-US" dirty="0"/>
              <a:t>, MD</a:t>
            </a:r>
          </a:p>
          <a:p>
            <a:pPr lvl="1"/>
            <a:endParaRPr lang="en-US" dirty="0"/>
          </a:p>
          <a:p>
            <a:r>
              <a:rPr lang="en-US" dirty="0"/>
              <a:t>New Mexico Prescription Monitoring Program (PMP) Committee</a:t>
            </a:r>
          </a:p>
          <a:p>
            <a:pPr lvl="1"/>
            <a:r>
              <a:rPr lang="en-US" dirty="0"/>
              <a:t>Robert Rinaldi, PhD, MACP, Chair</a:t>
            </a:r>
          </a:p>
          <a:p>
            <a:pPr lvl="1"/>
            <a:r>
              <a:rPr lang="en-US" dirty="0"/>
              <a:t>Caroline Williams, PhD</a:t>
            </a:r>
          </a:p>
          <a:p>
            <a:pPr lvl="1"/>
            <a:r>
              <a:rPr lang="en-US" dirty="0"/>
              <a:t>Paul Bagwell, </a:t>
            </a:r>
            <a:r>
              <a:rPr lang="en-US" dirty="0" err="1"/>
              <a:t>PsyD</a:t>
            </a:r>
            <a:endParaRPr lang="en-US" dirty="0"/>
          </a:p>
          <a:p>
            <a:pPr lvl="1"/>
            <a:r>
              <a:rPr lang="en-US" dirty="0"/>
              <a:t>John King, PhD, MSCP, ABPP-CN</a:t>
            </a:r>
          </a:p>
          <a:p>
            <a:pPr lvl="1"/>
            <a:r>
              <a:rPr lang="en-US" dirty="0"/>
              <a:t>Carmen Diaz, PhD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1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0494B-6336-2EBC-5389-F573D12B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72931-541B-44FF-3DEB-EB58B3E3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Gain an understanding of the </a:t>
            </a:r>
            <a:r>
              <a:rPr lang="en-US" b="1" dirty="0"/>
              <a:t>clinical education requirements </a:t>
            </a:r>
            <a:r>
              <a:rPr lang="en-US" dirty="0"/>
              <a:t>to meet licensure standards for conditional and unrestricted licensure as a prescribing psychologist in New Mexico</a:t>
            </a:r>
          </a:p>
          <a:p>
            <a:endParaRPr lang="en-US" dirty="0"/>
          </a:p>
          <a:p>
            <a:r>
              <a:rPr lang="en-US" dirty="0"/>
              <a:t>Gain an understanding of the </a:t>
            </a:r>
            <a:r>
              <a:rPr lang="en-US" b="1" dirty="0"/>
              <a:t>supervision requirements </a:t>
            </a:r>
            <a:r>
              <a:rPr lang="en-US" dirty="0"/>
              <a:t>to meet licensure standards for conditional and unrestricted licensure as a prescribing psychologist in New Mexico </a:t>
            </a:r>
          </a:p>
          <a:p>
            <a:endParaRPr lang="en-US" dirty="0"/>
          </a:p>
          <a:p>
            <a:r>
              <a:rPr lang="en-US" dirty="0"/>
              <a:t>Gain an understanding of the </a:t>
            </a:r>
            <a:r>
              <a:rPr lang="en-US" b="1" dirty="0"/>
              <a:t>documentation requirements </a:t>
            </a:r>
            <a:r>
              <a:rPr lang="en-US" dirty="0"/>
              <a:t>to meet licensure standards for conditional and unrestricted licensure as a prescribing psychologist in New Mexico</a:t>
            </a:r>
          </a:p>
          <a:p>
            <a:endParaRPr lang="en-US" dirty="0"/>
          </a:p>
          <a:p>
            <a:r>
              <a:rPr lang="en-US" dirty="0"/>
              <a:t>Gain an understanding of </a:t>
            </a:r>
            <a:r>
              <a:rPr lang="en-US" b="1" dirty="0"/>
              <a:t>how to apply </a:t>
            </a:r>
            <a:r>
              <a:rPr lang="en-US" dirty="0"/>
              <a:t>for conditional and unrestricted licensure to prescribe in New Mexico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2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NM Board of Psychologist Examiners</a:t>
            </a:r>
            <a:br>
              <a:rPr lang="en-US" dirty="0"/>
            </a:br>
            <a:r>
              <a:rPr lang="en-US" dirty="0" err="1"/>
              <a:t>RxP</a:t>
            </a:r>
            <a:r>
              <a:rPr lang="en-US" dirty="0"/>
              <a:t>-Related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Mexico Prescription Monitoring Program Committee</a:t>
            </a:r>
          </a:p>
          <a:p>
            <a:pPr lvl="1"/>
            <a:r>
              <a:rPr lang="en-US" dirty="0"/>
              <a:t>Robert Rinaldi, PhD, MACP, Chair</a:t>
            </a:r>
          </a:p>
          <a:p>
            <a:pPr lvl="1"/>
            <a:r>
              <a:rPr lang="en-US" dirty="0"/>
              <a:t>Mandatory participation for </a:t>
            </a:r>
            <a:r>
              <a:rPr lang="en-US" dirty="0" err="1"/>
              <a:t>RxP</a:t>
            </a:r>
            <a:r>
              <a:rPr lang="en-US" dirty="0"/>
              <a:t> (Conditional and Prescribing)</a:t>
            </a:r>
          </a:p>
          <a:p>
            <a:pPr lvl="2"/>
            <a:r>
              <a:rPr lang="en-US" dirty="0"/>
              <a:t>When prescribing controlled substance for first time</a:t>
            </a:r>
          </a:p>
          <a:p>
            <a:pPr lvl="2"/>
            <a:r>
              <a:rPr lang="en-US" dirty="0"/>
              <a:t>When a patient is getting an opiate from another provider</a:t>
            </a:r>
          </a:p>
          <a:p>
            <a:pPr lvl="2"/>
            <a:r>
              <a:rPr lang="en-US" dirty="0"/>
              <a:t>When there is a gap in prescribing a controlled substance for 30+ days</a:t>
            </a:r>
          </a:p>
          <a:p>
            <a:pPr lvl="2"/>
            <a:r>
              <a:rPr lang="en-US" dirty="0"/>
              <a:t>Must review at least every 3 months</a:t>
            </a:r>
          </a:p>
          <a:p>
            <a:pPr lvl="2"/>
            <a:r>
              <a:rPr lang="en-US" dirty="0"/>
              <a:t>Document PMP reviewed in medical chart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Exceptions</a:t>
            </a:r>
          </a:p>
          <a:p>
            <a:pPr lvl="2"/>
            <a:r>
              <a:rPr lang="en-US" dirty="0"/>
              <a:t>Nursing home patients; Hospice patients; Licensed treatment facility patients; Patients under age 14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Rules can be found in NMAC 16.22.30.8</a:t>
            </a:r>
          </a:p>
        </p:txBody>
      </p:sp>
    </p:spTree>
    <p:extLst>
      <p:ext uri="{BB962C8B-B14F-4D97-AF65-F5344CB8AC3E}">
        <p14:creationId xmlns:p14="http://schemas.microsoft.com/office/powerpoint/2010/main" val="338406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Mexico Prescription Monitoring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Attempt to remain current with</a:t>
            </a:r>
          </a:p>
          <a:p>
            <a:pPr lvl="1"/>
            <a:r>
              <a:rPr lang="en-US" dirty="0"/>
              <a:t>Patients getting opiates; patients getting opiates </a:t>
            </a:r>
            <a:r>
              <a:rPr lang="en-US" u="sng" dirty="0"/>
              <a:t>and</a:t>
            </a:r>
            <a:r>
              <a:rPr lang="en-US" dirty="0"/>
              <a:t> benzos; getting multiple opiates or more than 90 MMEs</a:t>
            </a:r>
          </a:p>
          <a:p>
            <a:pPr lvl="1"/>
            <a:r>
              <a:rPr lang="en-US" sz="1500" dirty="0"/>
              <a:t>Open </a:t>
            </a:r>
            <a:r>
              <a:rPr lang="en-US" sz="1500" dirty="0">
                <a:hlinkClick r:id="rId3"/>
              </a:rPr>
              <a:t>https://newmexico.pmpaware.net/identities/new</a:t>
            </a:r>
            <a:r>
              <a:rPr lang="en-US" sz="1500" dirty="0"/>
              <a:t> to register for a new account</a:t>
            </a:r>
          </a:p>
          <a:p>
            <a:pPr lvl="1"/>
            <a:r>
              <a:rPr lang="en-US" sz="1500" dirty="0"/>
              <a:t>PMP Support Line: 844-366-4767</a:t>
            </a:r>
          </a:p>
          <a:p>
            <a:endParaRPr lang="en-US" dirty="0"/>
          </a:p>
          <a:p>
            <a:r>
              <a:rPr lang="en-US" dirty="0"/>
              <a:t>Letters of Inquiry from </a:t>
            </a:r>
            <a:r>
              <a:rPr lang="en-US" dirty="0" err="1"/>
              <a:t>BoPE</a:t>
            </a:r>
            <a:r>
              <a:rPr lang="en-US" dirty="0"/>
              <a:t>/PMP Committee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If your use of PMP falls below specified law/rules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If your prescription of scheduled drugs falls far above prescribing pattern of NM </a:t>
            </a:r>
            <a:r>
              <a:rPr lang="en-US" sz="2000" dirty="0" err="1"/>
              <a:t>RxPs</a:t>
            </a:r>
            <a:r>
              <a:rPr lang="en-US" sz="2000" dirty="0"/>
              <a:t> (NMAC 16.22.30.8 (H)) [NB I have a call in to the board of pharmacy to see if we can get data comparing our controlled substance prescribing to psychiatrists in NM]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The PMP committee and </a:t>
            </a:r>
            <a:r>
              <a:rPr lang="en-US" sz="2000" dirty="0" err="1"/>
              <a:t>BoPE</a:t>
            </a:r>
            <a:r>
              <a:rPr lang="en-US" sz="2000" dirty="0"/>
              <a:t> recognize that each practice is unique and if one does receive a letter or inquiry it </a:t>
            </a:r>
            <a:r>
              <a:rPr lang="en-US" sz="2000" b="1" u="sng" dirty="0"/>
              <a:t>does not </a:t>
            </a:r>
            <a:r>
              <a:rPr lang="en-US" sz="2000" dirty="0"/>
              <a:t>indicate a complaint</a:t>
            </a:r>
            <a:endParaRPr lang="en-US" sz="2000" b="1" u="sng" dirty="0"/>
          </a:p>
          <a:p>
            <a:endParaRPr lang="en-US" dirty="0"/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62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E0CB3F-093D-01C5-34A5-85AB61290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368" y="205368"/>
            <a:ext cx="6447263" cy="644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914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this course for CE Ethics Credit?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course can be used to meet 1 of the 3 hour requirement for Ethics pertinent to Conditional Prescribing Psychologists in New Mexico. While there this activity is not APA accredited, it does meet the requirement for licensure.</a:t>
            </a:r>
          </a:p>
          <a:p>
            <a:r>
              <a:rPr lang="en-US" dirty="0"/>
              <a:t>In order to obtain credit, please </a:t>
            </a:r>
            <a:r>
              <a:rPr lang="en-US"/>
              <a:t>complete post-test </a:t>
            </a:r>
            <a:r>
              <a:rPr lang="en-US" dirty="0"/>
              <a:t>at the close of this </a:t>
            </a:r>
            <a:r>
              <a:rPr lang="en-US" dirty="0" err="1"/>
              <a:t>powerpoint</a:t>
            </a:r>
            <a:r>
              <a:rPr lang="en-US" dirty="0"/>
              <a:t> and send to the SPA CE Chair: </a:t>
            </a:r>
            <a:r>
              <a:rPr lang="en-US" dirty="0" err="1"/>
              <a:t>Daubney</a:t>
            </a:r>
            <a:r>
              <a:rPr lang="en-US" dirty="0"/>
              <a:t> Boland at </a:t>
            </a:r>
            <a:r>
              <a:rPr lang="en-US" dirty="0">
                <a:hlinkClick r:id="rId2"/>
              </a:rPr>
              <a:t>daubney.harper@gmail.com</a:t>
            </a:r>
            <a:r>
              <a:rPr lang="en-US" dirty="0"/>
              <a:t> with Subject: SPA Ethics CE</a:t>
            </a:r>
          </a:p>
          <a:p>
            <a:r>
              <a:rPr lang="en-US" dirty="0"/>
              <a:t>Please ensure your Name and Email address are included on the post-test to make sure you receive your certificate. Thank you!</a:t>
            </a:r>
          </a:p>
        </p:txBody>
      </p:sp>
    </p:spTree>
    <p:extLst>
      <p:ext uri="{BB962C8B-B14F-4D97-AF65-F5344CB8AC3E}">
        <p14:creationId xmlns:p14="http://schemas.microsoft.com/office/powerpoint/2010/main" val="127860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FDC0-C77C-BADC-544A-A3A194A95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18C09-BEF1-B5E3-28C5-0A3BAB86B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Law (Statutes) vs Rules/Regulations</a:t>
            </a:r>
          </a:p>
          <a:p>
            <a:r>
              <a:rPr lang="en-US" dirty="0"/>
              <a:t>Brief History of New Mexico </a:t>
            </a:r>
            <a:r>
              <a:rPr lang="en-US" dirty="0" err="1"/>
              <a:t>RxP</a:t>
            </a:r>
            <a:r>
              <a:rPr lang="en-US" dirty="0"/>
              <a:t> Law and Regulations</a:t>
            </a:r>
          </a:p>
          <a:p>
            <a:r>
              <a:rPr lang="en-US" dirty="0"/>
              <a:t>The Three Phases of Training: Pre-conditional, Conditional, Prescriptive</a:t>
            </a:r>
          </a:p>
          <a:p>
            <a:pPr lvl="1"/>
            <a:r>
              <a:rPr lang="en-US" dirty="0"/>
              <a:t>Clinical Education Requirements</a:t>
            </a:r>
          </a:p>
          <a:p>
            <a:pPr lvl="1"/>
            <a:r>
              <a:rPr lang="en-US" dirty="0"/>
              <a:t>Required Elements of Documentation/Record Keeping</a:t>
            </a:r>
          </a:p>
          <a:p>
            <a:pPr lvl="1"/>
            <a:r>
              <a:rPr lang="en-US" dirty="0"/>
              <a:t>Supervision Requirements</a:t>
            </a:r>
          </a:p>
          <a:p>
            <a:r>
              <a:rPr lang="en-US" dirty="0"/>
              <a:t>Application Process</a:t>
            </a:r>
          </a:p>
          <a:p>
            <a:r>
              <a:rPr lang="en-US" dirty="0"/>
              <a:t>Post-Prescriptive Requirements</a:t>
            </a:r>
          </a:p>
        </p:txBody>
      </p:sp>
    </p:spTree>
    <p:extLst>
      <p:ext uri="{BB962C8B-B14F-4D97-AF65-F5344CB8AC3E}">
        <p14:creationId xmlns:p14="http://schemas.microsoft.com/office/powerpoint/2010/main" val="162210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Laws/Statutes vs Rules/Regulations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Statutes are laws made by legislatures.</a:t>
            </a:r>
          </a:p>
          <a:p>
            <a:endParaRPr lang="en-US" dirty="0"/>
          </a:p>
          <a:p>
            <a:r>
              <a:rPr lang="en-US" dirty="0"/>
              <a:t>Regulations are not laws themselves, but are legal directives written to explain how to implement statutes or laws. </a:t>
            </a:r>
          </a:p>
          <a:p>
            <a:pPr lvl="1"/>
            <a:r>
              <a:rPr lang="en-US" dirty="0"/>
              <a:t>Prescribes the required conduct or action exactly </a:t>
            </a:r>
          </a:p>
          <a:p>
            <a:pPr lvl="1"/>
            <a:endParaRPr lang="en-US" dirty="0"/>
          </a:p>
          <a:p>
            <a:r>
              <a:rPr lang="en-US" dirty="0"/>
              <a:t>Rules are used by agencies to “fill in the gaps” of legislation.</a:t>
            </a:r>
          </a:p>
          <a:p>
            <a:pPr lvl="1"/>
            <a:r>
              <a:rPr lang="en-US" dirty="0"/>
              <a:t>Describes what is generally considered to be the proper course of conduct.</a:t>
            </a:r>
          </a:p>
          <a:p>
            <a:pPr lvl="1"/>
            <a:endParaRPr lang="en-US" dirty="0"/>
          </a:p>
          <a:p>
            <a:r>
              <a:rPr lang="en-US" dirty="0"/>
              <a:t>The New Mexico </a:t>
            </a:r>
            <a:r>
              <a:rPr lang="en-US" dirty="0" err="1"/>
              <a:t>BoPE</a:t>
            </a:r>
            <a:r>
              <a:rPr lang="en-US" dirty="0"/>
              <a:t> is charged with implementing NM </a:t>
            </a:r>
            <a:r>
              <a:rPr lang="en-US" dirty="0" err="1"/>
              <a:t>RxP</a:t>
            </a:r>
            <a:r>
              <a:rPr lang="en-US" dirty="0"/>
              <a:t> law by  developing and publishing regulations and rules.</a:t>
            </a:r>
          </a:p>
        </p:txBody>
      </p:sp>
    </p:spTree>
    <p:extLst>
      <p:ext uri="{BB962C8B-B14F-4D97-AF65-F5344CB8AC3E}">
        <p14:creationId xmlns:p14="http://schemas.microsoft.com/office/powerpoint/2010/main" val="40406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2D45CE1-1C47-5C6C-EF8E-2E76E0C63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Laws/Statutes vs Rules/Regulations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5E13F-C362-CEAE-9243-67064A9DDD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Law/Statute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38A97C-A52E-FCF8-12B6-4F6F9DD634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000" dirty="0"/>
          </a:p>
          <a:p>
            <a:pPr marL="0" indent="0">
              <a:buNone/>
            </a:pPr>
            <a:r>
              <a:rPr lang="en-US" sz="1000" dirty="0"/>
              <a:t>Ch. 61, art. 1 NMSA 1978, &lt;https://nmonesource.com/nmos/nmsa/en/item/4397/index.do#a1&gt;, retrieved on 11/11/2023.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C86BE7-C702-1C03-E303-66C7D0E02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Regulations/Rules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C76D9425-3ED1-98DE-BF65-3E146B3C88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26163" y="3178562"/>
            <a:ext cx="4481512" cy="232332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548639-A165-FA16-8111-A6019850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26" y="2978727"/>
            <a:ext cx="5666621" cy="25385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2808B6-1CC4-E0D5-5D40-A7F1D9E0A910}"/>
              </a:ext>
            </a:extLst>
          </p:cNvPr>
          <p:cNvSpPr txBox="1"/>
          <p:nvPr/>
        </p:nvSpPr>
        <p:spPr>
          <a:xfrm>
            <a:off x="6194427" y="5727997"/>
            <a:ext cx="51831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https://www.srca.nm.gov/nmac-home/nmac-titles/title-16-occupational-and-professional-licensing/chapter-22-psychologists-and-psychologist-associates/</a:t>
            </a:r>
          </a:p>
        </p:txBody>
      </p:sp>
    </p:spTree>
    <p:extLst>
      <p:ext uri="{BB962C8B-B14F-4D97-AF65-F5344CB8AC3E}">
        <p14:creationId xmlns:p14="http://schemas.microsoft.com/office/powerpoint/2010/main" val="39672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History of NM </a:t>
            </a:r>
            <a:r>
              <a:rPr lang="en-US" dirty="0" err="1"/>
              <a:t>RxP</a:t>
            </a:r>
            <a:r>
              <a:rPr lang="en-US" dirty="0"/>
              <a:t> Law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February 12, 2002 NM Senate passed HB 170 for </a:t>
            </a:r>
            <a:r>
              <a:rPr lang="en-US" dirty="0" err="1"/>
              <a:t>RxP</a:t>
            </a:r>
            <a:endParaRPr lang="en-US" dirty="0"/>
          </a:p>
          <a:p>
            <a:pPr marL="800100" lvl="1" indent="-342900"/>
            <a:r>
              <a:rPr lang="en-US" dirty="0"/>
              <a:t>Spearheaded by Elaine Levine, PhD and Mario Marquez, PhD</a:t>
            </a:r>
          </a:p>
          <a:p>
            <a:pPr marL="457200" lvl="1" indent="0">
              <a:buNone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March 5, 2002 Governor signed bill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2005 regulations to activate this law were filed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NM was the first state to pass </a:t>
            </a:r>
            <a:r>
              <a:rPr lang="en-US" dirty="0" err="1"/>
              <a:t>RxP</a:t>
            </a:r>
            <a:r>
              <a:rPr lang="en-US" dirty="0"/>
              <a:t> law</a:t>
            </a:r>
          </a:p>
          <a:p>
            <a:pPr marL="800100" lvl="1" indent="-342900"/>
            <a:r>
              <a:rPr lang="en-US" dirty="0"/>
              <a:t>Guam, a US Territory, passed similar legislation in 1998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4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NM </a:t>
            </a:r>
            <a:r>
              <a:rPr lang="en-US" dirty="0" err="1"/>
              <a:t>RxP</a:t>
            </a:r>
            <a:r>
              <a:rPr lang="en-US" dirty="0"/>
              <a:t>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Updates initially advanced in 2017 but was pocket-vetoed by then Governor, Susana Martinez</a:t>
            </a:r>
          </a:p>
          <a:p>
            <a:endParaRPr lang="en-US" dirty="0"/>
          </a:p>
          <a:p>
            <a:r>
              <a:rPr lang="en-US" dirty="0"/>
              <a:t>Significant updates in 2019 </a:t>
            </a:r>
          </a:p>
          <a:p>
            <a:pPr lvl="1"/>
            <a:r>
              <a:rPr lang="en-US" dirty="0"/>
              <a:t>Collaborate with “</a:t>
            </a:r>
            <a:r>
              <a:rPr lang="en-US" i="1" dirty="0"/>
              <a:t>health care practitioner”</a:t>
            </a:r>
          </a:p>
          <a:p>
            <a:pPr lvl="1"/>
            <a:r>
              <a:rPr lang="en-US" dirty="0"/>
              <a:t>No prior notice or approval to prescribe</a:t>
            </a:r>
          </a:p>
          <a:p>
            <a:pPr lvl="1"/>
            <a:r>
              <a:rPr lang="en-US" dirty="0"/>
              <a:t>Written notice to health care practitioner within 24 hours</a:t>
            </a:r>
          </a:p>
          <a:p>
            <a:pPr lvl="1"/>
            <a:r>
              <a:rPr lang="en-US" dirty="0"/>
              <a:t>Conditional </a:t>
            </a:r>
            <a:r>
              <a:rPr lang="en-US" dirty="0" err="1"/>
              <a:t>RxP</a:t>
            </a:r>
            <a:r>
              <a:rPr lang="en-US" dirty="0"/>
              <a:t> supervised by MD, DO, NP, Psych NP</a:t>
            </a:r>
          </a:p>
          <a:p>
            <a:pPr lvl="1"/>
            <a:r>
              <a:rPr lang="en-US" dirty="0"/>
              <a:t>Supervision can be done in person, telephone, video</a:t>
            </a:r>
          </a:p>
          <a:p>
            <a:pPr lvl="1"/>
            <a:r>
              <a:rPr lang="en-US" dirty="0"/>
              <a:t>Medication must have a psychiatric indication in the AHFS Drug Information formulary </a:t>
            </a:r>
            <a:r>
              <a:rPr lang="en-US" b="1" u="sng" dirty="0"/>
              <a:t>OR</a:t>
            </a:r>
            <a:r>
              <a:rPr lang="en-US" dirty="0"/>
              <a:t> Drug Facts &amp; Comparison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B60B2E-EB2C-996C-0467-9E4E3778AD2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09888" y="1620043"/>
            <a:ext cx="2306120" cy="32944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456" y="3267271"/>
            <a:ext cx="2215572" cy="25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64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5083"/>
            <a:ext cx="10515600" cy="1184562"/>
          </a:xfrm>
        </p:spPr>
        <p:txBody>
          <a:bodyPr>
            <a:normAutofit fontScale="90000"/>
          </a:bodyPr>
          <a:lstStyle/>
          <a:p>
            <a:r>
              <a:rPr lang="en-US" sz="5400" dirty="0"/>
              <a:t>History</a:t>
            </a:r>
            <a:r>
              <a:rPr lang="en-US" dirty="0"/>
              <a:t> of NM </a:t>
            </a:r>
            <a:r>
              <a:rPr lang="en-US" dirty="0" err="1"/>
              <a:t>RxP</a:t>
            </a:r>
            <a:r>
              <a:rPr lang="en-US" dirty="0"/>
              <a:t> Law Limits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2382"/>
            <a:ext cx="10515600" cy="4784581"/>
          </a:xfrm>
        </p:spPr>
        <p:txBody>
          <a:bodyPr>
            <a:normAutofit/>
          </a:bodyPr>
          <a:lstStyle/>
          <a:p>
            <a:r>
              <a:rPr lang="en-US" sz="2000" dirty="0"/>
              <a:t>A conditional prescribing/prescribing psychologist shall limit practice and supervision to the areas of competence in which proficiency has been gained through education, training and experience.</a:t>
            </a:r>
          </a:p>
          <a:p>
            <a:endParaRPr lang="en-US" sz="2000" dirty="0"/>
          </a:p>
          <a:p>
            <a:r>
              <a:rPr lang="en-US" sz="2000" dirty="0"/>
              <a:t>As defined in the collaboration guidelines of 16.22.20.8 NMAC, </a:t>
            </a:r>
            <a:r>
              <a:rPr lang="en-US" sz="2000" b="1" dirty="0"/>
              <a:t>unless specifically agreed to by the primary treating health care practitioner</a:t>
            </a:r>
            <a:r>
              <a:rPr lang="en-US" sz="2000" dirty="0"/>
              <a:t>, a conditional prescribing or prescribing psychologist </a:t>
            </a:r>
            <a:r>
              <a:rPr lang="en-US" sz="2000" b="1" dirty="0"/>
              <a:t>shall not </a:t>
            </a:r>
            <a:r>
              <a:rPr lang="en-US" sz="2000" dirty="0"/>
              <a:t>prescribe medications for patients with the following conditions:</a:t>
            </a:r>
          </a:p>
          <a:p>
            <a:pPr marL="457200" lvl="1" indent="0">
              <a:buNone/>
            </a:pPr>
            <a:r>
              <a:rPr lang="en-US" sz="1600" dirty="0"/>
              <a:t> (1) patients with a serious co-morbid disease of the central nervous system;</a:t>
            </a:r>
          </a:p>
          <a:p>
            <a:pPr marL="457200" lvl="1" indent="0">
              <a:buNone/>
            </a:pPr>
            <a:r>
              <a:rPr lang="en-US" sz="1600" dirty="0"/>
              <a:t> (2) patients with cardiac arrhythmia;</a:t>
            </a:r>
          </a:p>
          <a:p>
            <a:pPr marL="457200" lvl="1" indent="0">
              <a:buNone/>
            </a:pPr>
            <a:r>
              <a:rPr lang="en-US" sz="1600" dirty="0"/>
              <a:t> (3) patients who are being pharmacologically treated for coronary vascular disease;</a:t>
            </a:r>
          </a:p>
          <a:p>
            <a:pPr marL="457200" lvl="1" indent="0">
              <a:buNone/>
            </a:pPr>
            <a:r>
              <a:rPr lang="en-US" sz="1600" dirty="0"/>
              <a:t> (4) patients with blood </a:t>
            </a:r>
            <a:r>
              <a:rPr lang="en-US" sz="1600" dirty="0" err="1"/>
              <a:t>dyscrasias</a:t>
            </a:r>
            <a:r>
              <a:rPr lang="en-US" sz="1600" dirty="0"/>
              <a:t>;</a:t>
            </a:r>
          </a:p>
          <a:p>
            <a:pPr marL="457200" lvl="1" indent="0">
              <a:buNone/>
            </a:pPr>
            <a:r>
              <a:rPr lang="en-US" sz="1600" dirty="0"/>
              <a:t> (5) patients who are hospitalized for an acute medical condition; or</a:t>
            </a:r>
          </a:p>
          <a:p>
            <a:pPr marL="457200" lvl="1" indent="0">
              <a:buNone/>
            </a:pPr>
            <a:r>
              <a:rPr lang="en-US" sz="1600" dirty="0"/>
              <a:t> (6) women who are pregnant or breast feeding.</a:t>
            </a:r>
          </a:p>
        </p:txBody>
      </p:sp>
    </p:spTree>
    <p:extLst>
      <p:ext uri="{BB962C8B-B14F-4D97-AF65-F5344CB8AC3E}">
        <p14:creationId xmlns:p14="http://schemas.microsoft.com/office/powerpoint/2010/main" val="12268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TM03457515[[fn=View]]</Template>
  <TotalTime>9257</TotalTime>
  <Words>2925</Words>
  <Application>Microsoft Office PowerPoint</Application>
  <PresentationFormat>Widescreen</PresentationFormat>
  <Paragraphs>396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Century Schoolbook</vt:lpstr>
      <vt:lpstr>Times New Roman</vt:lpstr>
      <vt:lpstr>Wingdings 2</vt:lpstr>
      <vt:lpstr>View</vt:lpstr>
      <vt:lpstr>Prescribing Psychology Licensure in New Mexico: The path from the classroom to the clinic. </vt:lpstr>
      <vt:lpstr>Conflict of Interest</vt:lpstr>
      <vt:lpstr>Learning Objectives</vt:lpstr>
      <vt:lpstr>Outline</vt:lpstr>
      <vt:lpstr>Laws/Statutes vs Rules/Regulations</vt:lpstr>
      <vt:lpstr>Laws/Statutes vs Rules/Regulations</vt:lpstr>
      <vt:lpstr>History of NM RxP Law</vt:lpstr>
      <vt:lpstr>History of NM RxP Law</vt:lpstr>
      <vt:lpstr>History of NM RxP Law Limits of Practice</vt:lpstr>
      <vt:lpstr>The Three Phases of Training</vt:lpstr>
      <vt:lpstr>The Three Phases of Training: Pre-conditional (Practicum)</vt:lpstr>
      <vt:lpstr>The Three Phases of Training: Pre-conditional (Practicum)</vt:lpstr>
      <vt:lpstr>The Three Phases of Training: Pre-Conditional (Practicum)</vt:lpstr>
      <vt:lpstr>The Three Phases of Training: Pre-Conditional (Practicum)</vt:lpstr>
      <vt:lpstr>The Three Phases of Training: Pre-Conditional (Practicum)</vt:lpstr>
      <vt:lpstr>The Three Phases of Training: Pre-Conditional (Practicum)</vt:lpstr>
      <vt:lpstr>The Three Phases of Training: Conditional (2 year supervised practice) </vt:lpstr>
      <vt:lpstr>The Three Phases of Training: Conditional</vt:lpstr>
      <vt:lpstr>The Three Phases of Training: Conditional</vt:lpstr>
      <vt:lpstr>The Three Phases of Training: Conditional (2 year supervised practice) </vt:lpstr>
      <vt:lpstr>Who Can Provide Supervision?</vt:lpstr>
      <vt:lpstr>The Three Phases of Training: Prescriptive</vt:lpstr>
      <vt:lpstr>Application Process</vt:lpstr>
      <vt:lpstr>Application Procedure: Conditional</vt:lpstr>
      <vt:lpstr>Application Procedure: Prescriptive</vt:lpstr>
      <vt:lpstr>The Three Phases of Training: Conditional</vt:lpstr>
      <vt:lpstr>Application Procedure: By Licensure</vt:lpstr>
      <vt:lpstr>New Mexico Board of Psychologist Examiners Board Members</vt:lpstr>
      <vt:lpstr>NM Board of Psychologist Examiners RxP-Related Committees</vt:lpstr>
      <vt:lpstr>NM Board of Psychologist Examiners RxP-Related Committees</vt:lpstr>
      <vt:lpstr>New Mexico Prescription Monitoring Program</vt:lpstr>
      <vt:lpstr>PowerPoint Presentation</vt:lpstr>
      <vt:lpstr>Need this course for CE Ethics Credit?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Mexico Board of Psychologist Examiners Board</dc:title>
  <dc:creator>Bob</dc:creator>
  <cp:lastModifiedBy>Daubney Harper</cp:lastModifiedBy>
  <cp:revision>38</cp:revision>
  <dcterms:created xsi:type="dcterms:W3CDTF">2023-11-04T15:39:08Z</dcterms:created>
  <dcterms:modified xsi:type="dcterms:W3CDTF">2024-04-19T23:59:41Z</dcterms:modified>
</cp:coreProperties>
</file>